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0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358" r:id="rId11"/>
    <p:sldId id="359" r:id="rId12"/>
    <p:sldId id="414" r:id="rId13"/>
    <p:sldId id="384" r:id="rId14"/>
    <p:sldId id="415" r:id="rId15"/>
    <p:sldId id="419" r:id="rId16"/>
    <p:sldId id="421" r:id="rId17"/>
    <p:sldId id="285" r:id="rId18"/>
    <p:sldId id="424" r:id="rId19"/>
    <p:sldId id="425" r:id="rId20"/>
    <p:sldId id="430" r:id="rId21"/>
    <p:sldId id="459" r:id="rId22"/>
    <p:sldId id="429" r:id="rId23"/>
    <p:sldId id="485" r:id="rId24"/>
    <p:sldId id="486" r:id="rId25"/>
    <p:sldId id="433" r:id="rId26"/>
    <p:sldId id="435" r:id="rId27"/>
    <p:sldId id="460" r:id="rId28"/>
    <p:sldId id="513" r:id="rId29"/>
    <p:sldId id="356" r:id="rId30"/>
    <p:sldId id="511" r:id="rId31"/>
    <p:sldId id="512" r:id="rId32"/>
    <p:sldId id="317" r:id="rId33"/>
    <p:sldId id="263" r:id="rId34"/>
    <p:sldId id="276" r:id="rId35"/>
    <p:sldId id="273" r:id="rId36"/>
    <p:sldId id="413" r:id="rId37"/>
    <p:sldId id="431" r:id="rId38"/>
    <p:sldId id="432" r:id="rId39"/>
    <p:sldId id="284" r:id="rId40"/>
    <p:sldId id="269" r:id="rId41"/>
    <p:sldId id="270" r:id="rId42"/>
    <p:sldId id="271" r:id="rId43"/>
    <p:sldId id="272" r:id="rId44"/>
    <p:sldId id="279" r:id="rId45"/>
    <p:sldId id="418" r:id="rId46"/>
    <p:sldId id="434" r:id="rId47"/>
    <p:sldId id="510" r:id="rId48"/>
    <p:sldId id="458" r:id="rId49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DCA00"/>
    <a:srgbClr val="E9503E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312"/>
        <p:guide pos="29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3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4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5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6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7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8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Continuous Superpixel Loss 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Normals in Loss Function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Loss &amp; Continuous Superpixel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RGB as Input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Normal 2 Depth Block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Normal 2 Depth Block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Binary Superpixel Loss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85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85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6.jpe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jpeg"/><Relationship Id="rId8" Type="http://schemas.openxmlformats.org/officeDocument/2006/relationships/image" Target="../media/image61.jpeg"/><Relationship Id="rId7" Type="http://schemas.openxmlformats.org/officeDocument/2006/relationships/image" Target="../media/image60.jpeg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1.jpeg"/><Relationship Id="rId11" Type="http://schemas.openxmlformats.org/officeDocument/2006/relationships/image" Target="../media/image52.jpeg"/><Relationship Id="rId10" Type="http://schemas.openxmlformats.org/officeDocument/2006/relationships/image" Target="../media/image53.jpeg"/><Relationship Id="rId1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jpeg"/><Relationship Id="rId8" Type="http://schemas.openxmlformats.org/officeDocument/2006/relationships/image" Target="../media/image64.jpeg"/><Relationship Id="rId7" Type="http://schemas.openxmlformats.org/officeDocument/2006/relationships/image" Target="../media/image63.jpeg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1.jpeg"/><Relationship Id="rId14" Type="http://schemas.openxmlformats.org/officeDocument/2006/relationships/image" Target="../media/image52.jpeg"/><Relationship Id="rId13" Type="http://schemas.openxmlformats.org/officeDocument/2006/relationships/image" Target="../media/image53.jpeg"/><Relationship Id="rId12" Type="http://schemas.openxmlformats.org/officeDocument/2006/relationships/image" Target="../media/image62.jpeg"/><Relationship Id="rId11" Type="http://schemas.openxmlformats.org/officeDocument/2006/relationships/image" Target="../media/image61.jpeg"/><Relationship Id="rId10" Type="http://schemas.openxmlformats.org/officeDocument/2006/relationships/image" Target="../media/image60.jpeg"/><Relationship Id="rId1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4.png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24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23.png"/><Relationship Id="rId2" Type="http://schemas.microsoft.com/office/2007/relationships/media" Target="../media/media1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Superpixel + RGB as Input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Basic II: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250950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8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II: Normal 2 Depth Block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II: 4 Ch + N2D Block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/>
          <p:nvPr/>
        </p:nvGraphicFramePr>
        <p:xfrm>
          <a:off x="5030953" y="2169474"/>
          <a:ext cx="3120592" cy="256032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323"/>
                <a:gridCol w="546131"/>
                <a:gridCol w="546669"/>
                <a:gridCol w="546669"/>
                <a:gridCol w="546131"/>
                <a:gridCol w="546669"/>
              </a:tblGrid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2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031353" y="1525905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>
                <a:sym typeface="+mn-ea"/>
              </a:rPr>
              <a:t>use</a:t>
            </a:r>
            <a:r>
              <a:rPr lang="de-DE" altLang="en-US" b="1" dirty="0">
                <a:sym typeface="+mn-ea"/>
              </a:rPr>
              <a:t> Superpixel </a:t>
            </a:r>
            <a:r>
              <a:rPr lang="de-DE" altLang="en-US" b="1" dirty="0" err="1">
                <a:sym typeface="+mn-ea"/>
              </a:rPr>
              <a:t>information</a:t>
            </a:r>
            <a:r>
              <a:rPr lang="de-DE" altLang="en-US" b="1" dirty="0">
                <a:sym typeface="+mn-ea"/>
              </a:rPr>
              <a:t> in </a:t>
            </a:r>
            <a:r>
              <a:rPr lang="de-DE" altLang="en-US" b="1" dirty="0" err="1">
                <a:sym typeface="+mn-ea"/>
              </a:rPr>
              <a:t>implementing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loss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4871860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/>
              <p:cNvSpPr txBox="1"/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/>
                  <a:t>Minimize </a:t>
                </a:r>
                <a:r>
                  <a:rPr lang="de-DE" dirty="0" err="1"/>
                  <a:t>disparity</a:t>
                </a:r>
                <a:r>
                  <a:rPr lang="de-DE" dirty="0"/>
                  <a:t> </a:t>
                </a:r>
                <a:r>
                  <a:rPr lang="de-DE" dirty="0" err="1"/>
                  <a:t>gradient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b="1" i="1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&amp;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inside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plane</a:t>
                </a:r>
                <a:endParaRPr lang="en-GB" dirty="0"/>
              </a:p>
            </p:txBody>
          </p:sp>
        </mc:Choice>
        <mc:Fallback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blipFill rotWithShape="1">
                <a:blip r:embed="rId1"/>
                <a:stretch>
                  <a:fillRect l="-6" t="-109" r="5" b="8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/>
          <p:cNvSpPr txBox="1"/>
          <p:nvPr/>
        </p:nvSpPr>
        <p:spPr>
          <a:xfrm>
            <a:off x="311568" y="592099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66717" y="32131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0" grpId="0"/>
      <p:bldP spid="24" grpId="0"/>
      <p:bldP spid="6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6" grpId="0"/>
      <p:bldP spid="3" grpId="0"/>
      <p:bldP spid="7" grpId="0" animBg="1"/>
      <p:bldP spid="8" grpId="0"/>
      <p:bldP spid="9" grpId="0"/>
      <p:bldP spid="20" grpId="0"/>
      <p:bldP spid="21" grpId="0"/>
      <p:bldP spid="24" grpId="0" animBg="1"/>
      <p:bldP spid="25" grpId="0"/>
      <p:bldP spid="26" grpId="0"/>
      <p:bldP spid="4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>
                <a:sym typeface="+mn-ea"/>
              </a:rPr>
              <a:t>Binary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CNN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60" grpId="0"/>
      <p:bldP spid="60" grpId="1"/>
      <p:bldP spid="60" grpId="2"/>
      <p:bldP spid="58" grpId="0"/>
      <p:bldP spid="58" grpId="1"/>
      <p:bldP spid="58" grpId="2"/>
      <p:bldP spid="60" grpId="3"/>
      <p:bldP spid="58" grpId="3"/>
      <p:bldP spid="61" grpId="0" bldLvl="0" animBg="1"/>
      <p:bldP spid="62" grpId="0" bldLvl="0" animBg="1"/>
      <p:bldP spid="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59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0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50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348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107504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</a:t>
            </a:r>
            <a:r>
              <a:rPr lang="de-DE" altLang="en-US" sz="2000" dirty="0">
                <a:sym typeface="+mn-ea"/>
              </a:rPr>
              <a:t>I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75920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775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93640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93640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94275" y="2691765"/>
            <a:ext cx="3898265" cy="1176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974840" y="286766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4" grpId="0" animBg="1"/>
      <p:bldP spid="28" grpId="0" bldLvl="0" animBg="1"/>
      <p:bldP spid="26" grpId="0" bldLvl="0" animBg="1"/>
      <p:bldP spid="27" grpId="0" bldLvl="0" animBg="1"/>
      <p:bldP spid="31" grpId="0" bldLvl="0" animBg="1"/>
      <p:bldP spid="29" grpId="0" bldLvl="0" animBg="1"/>
      <p:bldP spid="30" grpId="0" bldLvl="0" animBg="1"/>
      <p:bldP spid="3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08580"/>
            <a:ext cx="8402320" cy="1508760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genereal (missing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Building border tend to be sharper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567430" y="2762885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8" grpId="2"/>
      <p:bldP spid="39" grpId="0"/>
      <p:bldP spid="39" grpId="1"/>
      <p:bldP spid="39" grpId="2"/>
      <p:bldP spid="40" grpId="0"/>
      <p:bldP spid="40" grpId="1"/>
      <p:bldP spid="40" grpId="2"/>
      <p:bldP spid="687" grpId="0" animBg="1"/>
      <p:bldP spid="687" grpId="1" animBg="1"/>
      <p:bldP spid="687" grpId="2" animBg="1"/>
      <p:bldP spid="687" grpId="3" animBg="1"/>
      <p:bldP spid="687" grpId="4" animBg="1"/>
      <p:bldP spid="9" grpId="1" bldLvl="0" animBg="1"/>
      <p:bldP spid="14" grpId="1" bldLvl="0" animBg="1"/>
      <p:bldP spid="28" grpId="4"/>
      <p:bldP spid="687" grpId="6" bldLvl="0" animBg="1"/>
      <p:bldP spid="45" grpId="1" bldLvl="0" animBg="1"/>
      <p:bldP spid="47" grpId="1"/>
      <p:bldP spid="25" grpId="0" bldLvl="0" animBg="1"/>
      <p:bldP spid="31" grpId="0" bldLvl="0" animBg="1"/>
      <p:bldP spid="32" grpId="0" bldLvl="0" animBg="1"/>
      <p:bldP spid="34" grpId="0" bldLvl="0" animBg="1"/>
      <p:bldP spid="39" grpId="3"/>
      <p:bldP spid="40" grpId="3"/>
      <p:bldP spid="56" grpId="0" bldLvl="0" animBg="1"/>
      <p:bldP spid="58" grpId="0"/>
      <p:bldP spid="58" grpId="1"/>
      <p:bldP spid="58" grpId="2"/>
      <p:bldP spid="58" grpId="4"/>
      <p:bldP spid="59" grpId="0"/>
      <p:bldP spid="59" grpId="1"/>
      <p:bldP spid="59" grpId="2"/>
      <p:bldP spid="59" grpId="4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510032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81914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 bldLvl="0" animBg="1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  <p:bldP spid="12" grpId="0" bldLvl="0" animBg="1"/>
      <p:bldP spid="10" grpId="0" bldLvl="0" animBg="1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blipFill rotWithShape="1">
                <a:blip r:embed="rId1"/>
                <a:stretch>
                  <a:fillRect l="-4" t="-47" r="3" b="-6661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warped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blipFill rotWithShape="1">
                <a:blip r:embed="rId2"/>
                <a:stretch>
                  <a:fillRect l="-10" t="-24" r="6" b="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7114"/>
            <a:ext cx="914400" cy="9144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2970624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54161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41008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299360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4" t="-15" r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199753" y="2559260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Minimum </a:t>
            </a:r>
            <a:r>
              <a:rPr lang="de-DE" dirty="0" err="1"/>
              <a:t>Photometric</a:t>
            </a:r>
            <a:r>
              <a:rPr lang="de-DE" dirty="0"/>
              <a:t> Error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bldLvl="0" animBg="1"/>
      <p:bldP spid="21" grpId="1" bldLvl="0" animBg="1"/>
      <p:bldP spid="22" grpId="0" bldLvl="0" animBg="1"/>
      <p:bldP spid="22" grpId="1" bldLvl="0" animBg="1"/>
      <p:bldP spid="5" grpId="0" bldLvl="0" animBg="1"/>
      <p:bldP spid="7" grpId="0"/>
      <p:bldP spid="12" grpId="0" bldLvl="0" animBg="1"/>
      <p:bldP spid="13" grpId="0"/>
      <p:bldP spid="1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251999" tIns="324000" rIns="180000" bIns="396000" rtlCol="0" anchor="b"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4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4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4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4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21" grpId="0" animBg="1"/>
      <p:bldP spid="22" grpId="0" animBg="1"/>
      <p:bldP spid="24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dirty="0" err="1"/>
              <a:t>B</a:t>
            </a:r>
            <a:r>
              <a:rPr lang="de-DE" altLang="en-US" sz="2000" dirty="0" err="1"/>
              <a:t>asic I: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14075</Words>
  <Application>WPS Presentation</Application>
  <PresentationFormat>Bildschirmpräsentation (4:3)</PresentationFormat>
  <Paragraphs>983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3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Basic I: Superpixel</vt:lpstr>
      <vt:lpstr>Improvements Basic I: Superpixel - Demo on KITTI</vt:lpstr>
      <vt:lpstr>Improvements Iteration I: Superpixel + RGB as Input</vt:lpstr>
      <vt:lpstr>3.  Improvements      Basic II: Normal Computation</vt:lpstr>
      <vt:lpstr>3. Improvements     Iteration II: Introducing N2D Block</vt:lpstr>
      <vt:lpstr>Improvements Iteration II: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 I Compare Results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158</cp:revision>
  <dcterms:created xsi:type="dcterms:W3CDTF">2020-02-11T13:15:27Z</dcterms:created>
  <dcterms:modified xsi:type="dcterms:W3CDTF">2020-02-11T13:15:27Z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